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8"/>
  </p:handoutMasterIdLst>
  <p:sldIdLst>
    <p:sldId id="256" r:id="rId2"/>
    <p:sldId id="265" r:id="rId3"/>
    <p:sldId id="266" r:id="rId4"/>
    <p:sldId id="268" r:id="rId5"/>
    <p:sldId id="269" r:id="rId6"/>
    <p:sldId id="267" r:id="rId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66FF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7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en-US"/>
          </a:p>
        </p:txBody>
      </p:sp>
      <p:sp>
        <p:nvSpPr>
          <p:cNvPr id="122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122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56CBF485-1206-43E8-839F-C6265BBF446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2227031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998A5E-21A0-4B7E-AC50-06737F2F0A5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983919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421131-0743-4316-AC6F-43215FFC739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68278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B77B54-D1CC-4AFE-B25F-6E311DE3426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011330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7DF99F-CDC0-41B0-A3BE-DF54AE2D825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039070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A264FD-F77A-41ED-B517-5885620AF8D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742266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7D1332-98C7-4EDC-93B0-48DA4B33745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540257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7B0A9B-EE8F-4B71-B760-797BA3AE6B2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637570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9B3948-4684-425C-A8B2-C53DB3D503B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460731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443766-79DE-4B38-89D9-50292CA9754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48131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BCA7D5-AD80-4E08-B8E7-77085D9771D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525598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7C9EC3-FDE8-4723-98E5-0823C883A75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529692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8EFA3232-71CE-4108-A465-E0ED815E728C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6926" y="0"/>
            <a:ext cx="9137073" cy="1143000"/>
          </a:xfrm>
        </p:spPr>
        <p:txBody>
          <a:bodyPr/>
          <a:lstStyle/>
          <a:p>
            <a:r>
              <a:rPr lang="en-US" altLang="en-US" sz="3600" dirty="0">
                <a:solidFill>
                  <a:schemeClr val="folHlink"/>
                </a:solidFill>
              </a:rPr>
              <a:t>Me llamo __________	Clase </a:t>
            </a:r>
            <a:r>
              <a:rPr lang="en-US" altLang="en-US" sz="3600" dirty="0" smtClean="0">
                <a:solidFill>
                  <a:schemeClr val="folHlink"/>
                </a:solidFill>
              </a:rPr>
              <a:t>701</a:t>
            </a:r>
            <a:r>
              <a:rPr lang="en-US" altLang="en-US" sz="3600" dirty="0">
                <a:solidFill>
                  <a:schemeClr val="folHlink"/>
                </a:solidFill>
              </a:rPr>
              <a:t/>
            </a:r>
            <a:br>
              <a:rPr lang="en-US" altLang="en-US" sz="3600" dirty="0">
                <a:solidFill>
                  <a:schemeClr val="folHlink"/>
                </a:solidFill>
              </a:rPr>
            </a:br>
            <a:r>
              <a:rPr lang="en-US" altLang="en-US" sz="3600" dirty="0">
                <a:solidFill>
                  <a:schemeClr val="folHlink"/>
                </a:solidFill>
              </a:rPr>
              <a:t>La fecha es </a:t>
            </a:r>
            <a:r>
              <a:rPr lang="en-US" altLang="en-US" sz="3600">
                <a:solidFill>
                  <a:schemeClr val="folHlink"/>
                </a:solidFill>
              </a:rPr>
              <a:t>el </a:t>
            </a:r>
            <a:r>
              <a:rPr lang="en-US" altLang="en-US" sz="3600" smtClean="0">
                <a:solidFill>
                  <a:schemeClr val="folHlink"/>
                </a:solidFill>
              </a:rPr>
              <a:t>22</a:t>
            </a:r>
            <a:r>
              <a:rPr lang="en-US" altLang="en-US" sz="3600" smtClean="0">
                <a:solidFill>
                  <a:schemeClr val="folHlink"/>
                </a:solidFill>
              </a:rPr>
              <a:t> </a:t>
            </a:r>
            <a:r>
              <a:rPr lang="en-US" altLang="en-US" sz="3600" dirty="0">
                <a:solidFill>
                  <a:schemeClr val="folHlink"/>
                </a:solidFill>
              </a:rPr>
              <a:t>de </a:t>
            </a:r>
            <a:r>
              <a:rPr lang="en-US" altLang="en-US" sz="3600" dirty="0" err="1" smtClean="0">
                <a:solidFill>
                  <a:schemeClr val="folHlink"/>
                </a:solidFill>
              </a:rPr>
              <a:t>diciembre</a:t>
            </a:r>
            <a:r>
              <a:rPr lang="en-US" altLang="en-US" sz="3600" dirty="0" smtClean="0">
                <a:solidFill>
                  <a:schemeClr val="folHlink"/>
                </a:solidFill>
              </a:rPr>
              <a:t> </a:t>
            </a:r>
            <a:r>
              <a:rPr lang="en-US" altLang="en-US" sz="3600" dirty="0">
                <a:solidFill>
                  <a:schemeClr val="folHlink"/>
                </a:solidFill>
              </a:rPr>
              <a:t>del </a:t>
            </a:r>
            <a:r>
              <a:rPr lang="en-US" altLang="en-US" sz="3600" dirty="0" smtClean="0">
                <a:solidFill>
                  <a:schemeClr val="folHlink"/>
                </a:solidFill>
              </a:rPr>
              <a:t>2016</a:t>
            </a:r>
            <a:endParaRPr lang="en-US" altLang="en-US" sz="3600" dirty="0">
              <a:solidFill>
                <a:schemeClr val="folHlink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76200" y="1295400"/>
            <a:ext cx="8915400" cy="5257800"/>
          </a:xfrm>
        </p:spPr>
        <p:txBody>
          <a:bodyPr/>
          <a:lstStyle/>
          <a:p>
            <a:pPr marL="609600" indent="-609600">
              <a:lnSpc>
                <a:spcPct val="90000"/>
              </a:lnSpc>
              <a:buFontTx/>
              <a:buNone/>
            </a:pPr>
            <a:r>
              <a:rPr lang="es-ES_tradnl" altLang="en-US" dirty="0">
                <a:solidFill>
                  <a:srgbClr val="FF0000"/>
                </a:solidFill>
              </a:rPr>
              <a:t>Propósito # </a:t>
            </a:r>
            <a:r>
              <a:rPr lang="es-ES_tradnl" altLang="en-US" dirty="0" smtClean="0">
                <a:solidFill>
                  <a:srgbClr val="FF0000"/>
                </a:solidFill>
              </a:rPr>
              <a:t>29: </a:t>
            </a:r>
            <a:r>
              <a:rPr lang="es-ES_tradnl" altLang="en-US" dirty="0"/>
              <a:t>¿Tienes que estudiar para los exámenes</a:t>
            </a:r>
            <a:r>
              <a:rPr lang="es-ES_tradnl" altLang="en-US" dirty="0" smtClean="0"/>
              <a:t>?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s-ES_tradnl" altLang="en-US" sz="2800" i="1" dirty="0" smtClean="0">
                <a:solidFill>
                  <a:srgbClr val="00B050"/>
                </a:solidFill>
              </a:rPr>
              <a:t>L.O: To </a:t>
            </a:r>
            <a:r>
              <a:rPr lang="es-ES_tradnl" altLang="en-US" sz="2800" i="1" dirty="0" err="1" smtClean="0">
                <a:solidFill>
                  <a:srgbClr val="00B050"/>
                </a:solidFill>
              </a:rPr>
              <a:t>learn</a:t>
            </a:r>
            <a:r>
              <a:rPr lang="es-ES_tradnl" altLang="en-US" sz="2800" i="1" dirty="0" smtClean="0">
                <a:solidFill>
                  <a:srgbClr val="00B050"/>
                </a:solidFill>
              </a:rPr>
              <a:t> </a:t>
            </a:r>
            <a:r>
              <a:rPr lang="es-ES_tradnl" altLang="en-US" sz="2800" i="1" dirty="0" err="1" smtClean="0">
                <a:solidFill>
                  <a:srgbClr val="00B050"/>
                </a:solidFill>
              </a:rPr>
              <a:t>the</a:t>
            </a:r>
            <a:r>
              <a:rPr lang="es-ES_tradnl" altLang="en-US" sz="2800" i="1" dirty="0">
                <a:solidFill>
                  <a:srgbClr val="00B050"/>
                </a:solidFill>
              </a:rPr>
              <a:t> </a:t>
            </a:r>
            <a:r>
              <a:rPr lang="es-ES_tradnl" altLang="en-US" sz="2800" i="1" dirty="0" err="1" smtClean="0">
                <a:solidFill>
                  <a:srgbClr val="00B050"/>
                </a:solidFill>
              </a:rPr>
              <a:t>form</a:t>
            </a:r>
            <a:r>
              <a:rPr lang="es-ES_tradnl" altLang="en-US" sz="2800" i="1" dirty="0" smtClean="0">
                <a:solidFill>
                  <a:srgbClr val="00B050"/>
                </a:solidFill>
              </a:rPr>
              <a:t> &amp; use of </a:t>
            </a:r>
            <a:r>
              <a:rPr lang="es-ES_tradnl" altLang="en-US" sz="2800" i="1" dirty="0" err="1" smtClean="0">
                <a:solidFill>
                  <a:srgbClr val="00B050"/>
                </a:solidFill>
              </a:rPr>
              <a:t>infinitive</a:t>
            </a:r>
            <a:r>
              <a:rPr lang="es-ES_tradnl" altLang="en-US" sz="2800" i="1" dirty="0" smtClean="0">
                <a:solidFill>
                  <a:srgbClr val="00B050"/>
                </a:solidFill>
              </a:rPr>
              <a:t> </a:t>
            </a:r>
            <a:r>
              <a:rPr lang="es-ES_tradnl" altLang="en-US" sz="2800" i="1" dirty="0" err="1" smtClean="0">
                <a:solidFill>
                  <a:srgbClr val="00B050"/>
                </a:solidFill>
              </a:rPr>
              <a:t>expressions</a:t>
            </a:r>
            <a:endParaRPr lang="es-ES_tradnl" altLang="en-US" sz="2800" i="1" dirty="0">
              <a:solidFill>
                <a:srgbClr val="00B050"/>
              </a:solidFill>
            </a:endParaRP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s-ES_tradnl" altLang="en-US" dirty="0">
                <a:solidFill>
                  <a:srgbClr val="FF0000"/>
                </a:solidFill>
              </a:rPr>
              <a:t>Actividad Inicial:</a:t>
            </a:r>
          </a:p>
          <a:p>
            <a:pPr marL="609600" indent="-609600">
              <a:lnSpc>
                <a:spcPct val="90000"/>
              </a:lnSpc>
            </a:pPr>
            <a:r>
              <a:rPr lang="es-ES_tradnl" altLang="en-US" dirty="0" smtClean="0"/>
              <a:t>Copia </a:t>
            </a:r>
            <a:r>
              <a:rPr lang="es-ES_tradnl" altLang="en-US" dirty="0"/>
              <a:t>y completa: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dirty="0"/>
              <a:t>Yo _________ dos mascotas. (tener)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dirty="0"/>
              <a:t>¿________ tú mascotas también? (tener)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dirty="0"/>
              <a:t>Los alumnos ______ a la tienda después de las clases. (ir)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dirty="0"/>
              <a:t>Raúl y yo ________ a casa de nuestros abuelos. (ir)</a:t>
            </a:r>
          </a:p>
        </p:txBody>
      </p:sp>
      <p:sp>
        <p:nvSpPr>
          <p:cNvPr id="2054" name="Text Box 6"/>
          <p:cNvSpPr txBox="1">
            <a:spLocks noChangeArrowheads="1"/>
          </p:cNvSpPr>
          <p:nvPr/>
        </p:nvSpPr>
        <p:spPr bwMode="auto">
          <a:xfrm>
            <a:off x="1676400" y="3810000"/>
            <a:ext cx="115411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800" b="1" dirty="0" err="1">
                <a:solidFill>
                  <a:srgbClr val="0000FF"/>
                </a:solidFill>
              </a:rPr>
              <a:t>tengo</a:t>
            </a:r>
            <a:endParaRPr lang="en-US" altLang="en-US" sz="2800" b="1" dirty="0">
              <a:solidFill>
                <a:srgbClr val="0000FF"/>
              </a:solidFill>
            </a:endParaRPr>
          </a:p>
        </p:txBody>
      </p:sp>
      <p:sp>
        <p:nvSpPr>
          <p:cNvPr id="2055" name="Text Box 7"/>
          <p:cNvSpPr txBox="1">
            <a:spLocks noChangeArrowheads="1"/>
          </p:cNvSpPr>
          <p:nvPr/>
        </p:nvSpPr>
        <p:spPr bwMode="auto">
          <a:xfrm>
            <a:off x="1219200" y="4357687"/>
            <a:ext cx="131286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800" b="1" dirty="0" err="1">
                <a:solidFill>
                  <a:srgbClr val="0000FF"/>
                </a:solidFill>
              </a:rPr>
              <a:t>Tienes</a:t>
            </a:r>
            <a:endParaRPr lang="en-US" altLang="en-US" sz="2800" b="1" dirty="0">
              <a:solidFill>
                <a:srgbClr val="0000FF"/>
              </a:solidFill>
            </a:endParaRPr>
          </a:p>
        </p:txBody>
      </p:sp>
      <p:sp>
        <p:nvSpPr>
          <p:cNvPr id="2056" name="Text Box 8"/>
          <p:cNvSpPr txBox="1">
            <a:spLocks noChangeArrowheads="1"/>
          </p:cNvSpPr>
          <p:nvPr/>
        </p:nvSpPr>
        <p:spPr bwMode="auto">
          <a:xfrm>
            <a:off x="3352800" y="4891088"/>
            <a:ext cx="798513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800" b="1" dirty="0">
                <a:solidFill>
                  <a:srgbClr val="0000FF"/>
                </a:solidFill>
              </a:rPr>
              <a:t>van</a:t>
            </a:r>
          </a:p>
        </p:txBody>
      </p:sp>
      <p:sp>
        <p:nvSpPr>
          <p:cNvPr id="2057" name="Text Box 9"/>
          <p:cNvSpPr txBox="1">
            <a:spLocks noChangeArrowheads="1"/>
          </p:cNvSpPr>
          <p:nvPr/>
        </p:nvSpPr>
        <p:spPr bwMode="auto">
          <a:xfrm>
            <a:off x="2884488" y="5867400"/>
            <a:ext cx="1312862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800" b="1" dirty="0" err="1">
                <a:solidFill>
                  <a:srgbClr val="0000FF"/>
                </a:solidFill>
              </a:rPr>
              <a:t>vamos</a:t>
            </a:r>
            <a:endParaRPr lang="en-US" altLang="en-US" sz="2800" b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4" grpId="0"/>
      <p:bldP spid="2055" grpId="0"/>
      <p:bldP spid="2056" grpId="0"/>
      <p:bldP spid="205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06363"/>
            <a:ext cx="8229600" cy="884237"/>
          </a:xfrm>
        </p:spPr>
        <p:txBody>
          <a:bodyPr/>
          <a:lstStyle/>
          <a:p>
            <a:r>
              <a:rPr lang="en-US" altLang="en-US">
                <a:solidFill>
                  <a:srgbClr val="FF0000"/>
                </a:solidFill>
              </a:rPr>
              <a:t>Expresiones con el infinitivo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914400"/>
            <a:ext cx="8763000" cy="5715000"/>
          </a:xfrm>
        </p:spPr>
        <p:txBody>
          <a:bodyPr/>
          <a:lstStyle/>
          <a:p>
            <a:pPr marL="609600" indent="-609600">
              <a:buFontTx/>
              <a:buAutoNum type="arabicPeriod"/>
            </a:pPr>
            <a:r>
              <a:rPr lang="es-ES_tradnl" altLang="en-US" dirty="0" err="1" smtClean="0"/>
              <a:t>The</a:t>
            </a:r>
            <a:r>
              <a:rPr lang="es-ES_tradnl" altLang="en-US" dirty="0" smtClean="0"/>
              <a:t> </a:t>
            </a:r>
            <a:r>
              <a:rPr lang="es-ES_tradnl" altLang="en-US" b="1" dirty="0" err="1" smtClean="0"/>
              <a:t>infinitive</a:t>
            </a:r>
            <a:r>
              <a:rPr lang="es-ES_tradnl" altLang="en-US" b="1" dirty="0" smtClean="0"/>
              <a:t> </a:t>
            </a:r>
            <a:r>
              <a:rPr lang="es-ES_tradnl" altLang="en-US" dirty="0" err="1" smtClean="0"/>
              <a:t>is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when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the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verb</a:t>
            </a:r>
            <a:r>
              <a:rPr lang="es-ES_tradnl" altLang="en-US" dirty="0" smtClean="0"/>
              <a:t> has </a:t>
            </a:r>
            <a:r>
              <a:rPr lang="es-ES_tradnl" altLang="en-US" dirty="0" err="1" smtClean="0"/>
              <a:t>the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ending</a:t>
            </a:r>
            <a:r>
              <a:rPr lang="es-ES_tradnl" altLang="en-US" dirty="0" smtClean="0"/>
              <a:t> –AR</a:t>
            </a:r>
            <a:r>
              <a:rPr lang="es-ES_tradnl" altLang="en-US" dirty="0"/>
              <a:t>, -ER </a:t>
            </a:r>
            <a:r>
              <a:rPr lang="es-ES_tradnl" altLang="en-US" dirty="0" err="1" smtClean="0"/>
              <a:t>or</a:t>
            </a:r>
            <a:r>
              <a:rPr lang="es-ES_tradnl" altLang="en-US" dirty="0" smtClean="0"/>
              <a:t> –IR</a:t>
            </a:r>
            <a:r>
              <a:rPr lang="es-ES_tradnl" altLang="en-US" dirty="0"/>
              <a:t>.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dirty="0" err="1" smtClean="0"/>
              <a:t>Many</a:t>
            </a:r>
            <a:r>
              <a:rPr lang="es-ES_tradnl" altLang="en-US" dirty="0" smtClean="0"/>
              <a:t> times, </a:t>
            </a:r>
            <a:r>
              <a:rPr lang="es-ES_tradnl" altLang="en-US" dirty="0" err="1" smtClean="0"/>
              <a:t>the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infinitive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is</a:t>
            </a:r>
            <a:r>
              <a:rPr lang="es-ES_tradnl" altLang="en-US" dirty="0" smtClean="0"/>
              <a:t> placed </a:t>
            </a:r>
            <a:r>
              <a:rPr lang="es-ES_tradnl" altLang="en-US" dirty="0" err="1" smtClean="0"/>
              <a:t>after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another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verb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or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expression</a:t>
            </a:r>
            <a:r>
              <a:rPr lang="es-ES_tradnl" altLang="en-US" dirty="0" smtClean="0"/>
              <a:t>.</a:t>
            </a:r>
            <a:endParaRPr lang="es-ES_tradnl" altLang="en-US" dirty="0"/>
          </a:p>
          <a:p>
            <a:pPr marL="609600" indent="-609600">
              <a:buFontTx/>
              <a:buNone/>
            </a:pPr>
            <a:r>
              <a:rPr lang="es-ES_tradnl" altLang="en-US" i="1" u="sng" dirty="0"/>
              <a:t>Por ejemplo:</a:t>
            </a:r>
          </a:p>
          <a:p>
            <a:pPr marL="609600" indent="-609600">
              <a:buFontTx/>
              <a:buNone/>
            </a:pPr>
            <a:r>
              <a:rPr lang="es-ES_tradnl" altLang="en-US" dirty="0"/>
              <a:t>	-¿Qué </a:t>
            </a:r>
            <a:r>
              <a:rPr lang="es-ES_tradnl" altLang="en-US" b="1" dirty="0">
                <a:solidFill>
                  <a:srgbClr val="0066FF"/>
                </a:solidFill>
              </a:rPr>
              <a:t>desean</a:t>
            </a:r>
            <a:r>
              <a:rPr lang="es-ES_tradnl" altLang="en-US" dirty="0"/>
              <a:t> ustedes </a:t>
            </a:r>
            <a:r>
              <a:rPr lang="es-ES_tradnl" altLang="en-US" b="1" dirty="0">
                <a:solidFill>
                  <a:schemeClr val="folHlink"/>
                </a:solidFill>
              </a:rPr>
              <a:t>tomar</a:t>
            </a:r>
            <a:r>
              <a:rPr lang="es-ES_tradnl" altLang="en-US" dirty="0"/>
              <a:t>?</a:t>
            </a:r>
          </a:p>
          <a:p>
            <a:pPr marL="609600" indent="-609600">
              <a:buFontTx/>
              <a:buNone/>
            </a:pPr>
            <a:endParaRPr lang="es-ES_tradnl" altLang="en-US" dirty="0"/>
          </a:p>
          <a:p>
            <a:pPr marL="609600" indent="-609600">
              <a:buFontTx/>
              <a:buNone/>
            </a:pPr>
            <a:r>
              <a:rPr lang="es-ES_tradnl" altLang="en-US" dirty="0"/>
              <a:t>	-</a:t>
            </a:r>
            <a:r>
              <a:rPr lang="es-ES_tradnl" altLang="en-US" b="1" dirty="0">
                <a:solidFill>
                  <a:srgbClr val="0066FF"/>
                </a:solidFill>
              </a:rPr>
              <a:t>Debes</a:t>
            </a:r>
            <a:r>
              <a:rPr lang="es-ES_tradnl" altLang="en-US" dirty="0"/>
              <a:t> </a:t>
            </a:r>
            <a:r>
              <a:rPr lang="es-ES_tradnl" altLang="en-US" b="1" dirty="0">
                <a:solidFill>
                  <a:schemeClr val="folHlink"/>
                </a:solidFill>
              </a:rPr>
              <a:t>estudiar</a:t>
            </a:r>
            <a:r>
              <a:rPr lang="es-ES_tradnl" altLang="en-US" dirty="0"/>
              <a:t> y </a:t>
            </a:r>
            <a:r>
              <a:rPr lang="es-ES_tradnl" altLang="en-US" b="1" dirty="0">
                <a:solidFill>
                  <a:schemeClr val="folHlink"/>
                </a:solidFill>
              </a:rPr>
              <a:t>aprender</a:t>
            </a:r>
            <a:r>
              <a:rPr lang="es-ES_tradnl" altLang="en-US" dirty="0"/>
              <a:t> más.</a:t>
            </a:r>
          </a:p>
          <a:p>
            <a:pPr marL="609600" indent="-609600">
              <a:buFontTx/>
              <a:buNone/>
            </a:pPr>
            <a:endParaRPr lang="es-ES_tradnl" altLang="en-US" dirty="0"/>
          </a:p>
          <a:p>
            <a:pPr marL="609600" indent="-609600">
              <a:buFontTx/>
              <a:buNone/>
            </a:pPr>
            <a:r>
              <a:rPr lang="es-ES_tradnl" altLang="en-US" dirty="0"/>
              <a:t>	-Yo </a:t>
            </a:r>
            <a:r>
              <a:rPr lang="es-ES_tradnl" altLang="en-US" b="1" dirty="0">
                <a:solidFill>
                  <a:srgbClr val="0066FF"/>
                </a:solidFill>
              </a:rPr>
              <a:t>quiero</a:t>
            </a:r>
            <a:r>
              <a:rPr lang="es-ES_tradnl" altLang="en-US" dirty="0"/>
              <a:t> </a:t>
            </a:r>
            <a:r>
              <a:rPr lang="es-ES_tradnl" altLang="en-US" b="1" dirty="0">
                <a:solidFill>
                  <a:schemeClr val="folHlink"/>
                </a:solidFill>
              </a:rPr>
              <a:t>comer</a:t>
            </a:r>
            <a:r>
              <a:rPr lang="es-ES_tradnl" altLang="en-US" dirty="0"/>
              <a:t> una hamburguesa.</a:t>
            </a:r>
          </a:p>
        </p:txBody>
      </p:sp>
      <p:sp>
        <p:nvSpPr>
          <p:cNvPr id="5124" name="Line 4"/>
          <p:cNvSpPr>
            <a:spLocks noChangeShapeType="1"/>
          </p:cNvSpPr>
          <p:nvPr/>
        </p:nvSpPr>
        <p:spPr bwMode="auto">
          <a:xfrm flipH="1">
            <a:off x="5334000" y="4114800"/>
            <a:ext cx="228600" cy="304800"/>
          </a:xfrm>
          <a:prstGeom prst="line">
            <a:avLst/>
          </a:prstGeom>
          <a:noFill/>
          <a:ln w="38100">
            <a:solidFill>
              <a:schemeClr val="folHlink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125" name="Line 5"/>
          <p:cNvSpPr>
            <a:spLocks noChangeShapeType="1"/>
          </p:cNvSpPr>
          <p:nvPr/>
        </p:nvSpPr>
        <p:spPr bwMode="auto">
          <a:xfrm flipH="1">
            <a:off x="2362200" y="4114800"/>
            <a:ext cx="381000" cy="457200"/>
          </a:xfrm>
          <a:prstGeom prst="line">
            <a:avLst/>
          </a:prstGeom>
          <a:noFill/>
          <a:ln w="38100">
            <a:solidFill>
              <a:srgbClr val="0066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126" name="Line 6"/>
          <p:cNvSpPr>
            <a:spLocks noChangeShapeType="1"/>
          </p:cNvSpPr>
          <p:nvPr/>
        </p:nvSpPr>
        <p:spPr bwMode="auto">
          <a:xfrm flipV="1">
            <a:off x="1295400" y="4724400"/>
            <a:ext cx="304800" cy="304800"/>
          </a:xfrm>
          <a:prstGeom prst="line">
            <a:avLst/>
          </a:prstGeom>
          <a:noFill/>
          <a:ln w="38100">
            <a:solidFill>
              <a:srgbClr val="0066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127" name="Line 7"/>
          <p:cNvSpPr>
            <a:spLocks noChangeShapeType="1"/>
          </p:cNvSpPr>
          <p:nvPr/>
        </p:nvSpPr>
        <p:spPr bwMode="auto">
          <a:xfrm flipH="1" flipV="1">
            <a:off x="5029200" y="4648200"/>
            <a:ext cx="228600" cy="457200"/>
          </a:xfrm>
          <a:prstGeom prst="line">
            <a:avLst/>
          </a:prstGeom>
          <a:noFill/>
          <a:ln w="38100">
            <a:solidFill>
              <a:schemeClr val="folHlink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128" name="Line 8"/>
          <p:cNvSpPr>
            <a:spLocks noChangeShapeType="1"/>
          </p:cNvSpPr>
          <p:nvPr/>
        </p:nvSpPr>
        <p:spPr bwMode="auto">
          <a:xfrm flipV="1">
            <a:off x="3429000" y="4648200"/>
            <a:ext cx="685800" cy="304800"/>
          </a:xfrm>
          <a:prstGeom prst="line">
            <a:avLst/>
          </a:prstGeom>
          <a:noFill/>
          <a:ln w="38100">
            <a:solidFill>
              <a:schemeClr val="folHlink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129" name="Text Box 9"/>
          <p:cNvSpPr txBox="1">
            <a:spLocks noChangeArrowheads="1"/>
          </p:cNvSpPr>
          <p:nvPr/>
        </p:nvSpPr>
        <p:spPr bwMode="auto">
          <a:xfrm>
            <a:off x="1143000" y="4114800"/>
            <a:ext cx="1600200" cy="784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altLang="en-US" b="1" dirty="0" err="1" smtClean="0">
                <a:solidFill>
                  <a:srgbClr val="0066FF"/>
                </a:solidFill>
              </a:rPr>
              <a:t>Conjugated</a:t>
            </a:r>
            <a:endParaRPr lang="es-ES_tradnl" altLang="en-US" b="1" dirty="0" smtClean="0">
              <a:solidFill>
                <a:srgbClr val="0066FF"/>
              </a:solidFill>
            </a:endParaRPr>
          </a:p>
          <a:p>
            <a:pPr>
              <a:spcBef>
                <a:spcPct val="50000"/>
              </a:spcBef>
            </a:pPr>
            <a:r>
              <a:rPr lang="es-ES_tradnl" altLang="en-US" b="1" dirty="0" smtClean="0">
                <a:solidFill>
                  <a:srgbClr val="0066FF"/>
                </a:solidFill>
              </a:rPr>
              <a:t>         </a:t>
            </a:r>
            <a:r>
              <a:rPr lang="es-ES_tradnl" altLang="en-US" b="1" dirty="0" err="1" smtClean="0">
                <a:solidFill>
                  <a:srgbClr val="0066FF"/>
                </a:solidFill>
              </a:rPr>
              <a:t>verb</a:t>
            </a:r>
            <a:endParaRPr lang="es-ES_tradnl" altLang="en-US" b="1" dirty="0">
              <a:solidFill>
                <a:srgbClr val="0066FF"/>
              </a:solidFill>
            </a:endParaRPr>
          </a:p>
        </p:txBody>
      </p:sp>
      <p:sp>
        <p:nvSpPr>
          <p:cNvPr id="5130" name="Text Box 10"/>
          <p:cNvSpPr txBox="1">
            <a:spLocks noChangeArrowheads="1"/>
          </p:cNvSpPr>
          <p:nvPr/>
        </p:nvSpPr>
        <p:spPr bwMode="auto">
          <a:xfrm>
            <a:off x="4311650" y="4083050"/>
            <a:ext cx="1403350" cy="784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altLang="en-US" b="1" dirty="0" err="1" smtClean="0">
                <a:solidFill>
                  <a:srgbClr val="99CC00"/>
                </a:solidFill>
              </a:rPr>
              <a:t>Infinitive</a:t>
            </a:r>
            <a:r>
              <a:rPr lang="es-ES_tradnl" altLang="en-US" b="1" dirty="0" smtClean="0">
                <a:solidFill>
                  <a:srgbClr val="99CC00"/>
                </a:solidFill>
              </a:rPr>
              <a:t> </a:t>
            </a:r>
          </a:p>
          <a:p>
            <a:pPr>
              <a:spcBef>
                <a:spcPct val="50000"/>
              </a:spcBef>
            </a:pPr>
            <a:r>
              <a:rPr lang="es-ES_tradnl" altLang="en-US" b="1" dirty="0" err="1" smtClean="0">
                <a:solidFill>
                  <a:srgbClr val="99CC00"/>
                </a:solidFill>
              </a:rPr>
              <a:t>verb</a:t>
            </a:r>
            <a:endParaRPr lang="es-ES_tradnl" altLang="en-US" b="1" dirty="0">
              <a:solidFill>
                <a:srgbClr val="99CC00"/>
              </a:solidFill>
            </a:endParaRPr>
          </a:p>
        </p:txBody>
      </p:sp>
      <p:sp>
        <p:nvSpPr>
          <p:cNvPr id="5131" name="Line 11"/>
          <p:cNvSpPr>
            <a:spLocks noChangeShapeType="1"/>
          </p:cNvSpPr>
          <p:nvPr/>
        </p:nvSpPr>
        <p:spPr bwMode="auto">
          <a:xfrm flipH="1" flipV="1">
            <a:off x="228600" y="5105400"/>
            <a:ext cx="1752600" cy="990600"/>
          </a:xfrm>
          <a:prstGeom prst="line">
            <a:avLst/>
          </a:prstGeom>
          <a:noFill/>
          <a:ln w="38100">
            <a:solidFill>
              <a:srgbClr val="0066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132" name="Line 12"/>
          <p:cNvSpPr>
            <a:spLocks noChangeShapeType="1"/>
          </p:cNvSpPr>
          <p:nvPr/>
        </p:nvSpPr>
        <p:spPr bwMode="auto">
          <a:xfrm flipV="1">
            <a:off x="228600" y="4495800"/>
            <a:ext cx="1295400" cy="609600"/>
          </a:xfrm>
          <a:prstGeom prst="line">
            <a:avLst/>
          </a:prstGeom>
          <a:noFill/>
          <a:ln w="38100">
            <a:solidFill>
              <a:srgbClr val="0066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133" name="Line 13"/>
          <p:cNvSpPr>
            <a:spLocks noChangeShapeType="1"/>
          </p:cNvSpPr>
          <p:nvPr/>
        </p:nvSpPr>
        <p:spPr bwMode="auto">
          <a:xfrm flipV="1">
            <a:off x="3962400" y="4953000"/>
            <a:ext cx="4038600" cy="1219200"/>
          </a:xfrm>
          <a:prstGeom prst="line">
            <a:avLst/>
          </a:prstGeom>
          <a:noFill/>
          <a:ln w="38100">
            <a:solidFill>
              <a:schemeClr val="fol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134" name="Line 14"/>
          <p:cNvSpPr>
            <a:spLocks noChangeShapeType="1"/>
          </p:cNvSpPr>
          <p:nvPr/>
        </p:nvSpPr>
        <p:spPr bwMode="auto">
          <a:xfrm flipH="1" flipV="1">
            <a:off x="5486400" y="4572000"/>
            <a:ext cx="2514600" cy="381000"/>
          </a:xfrm>
          <a:prstGeom prst="line">
            <a:avLst/>
          </a:prstGeom>
          <a:noFill/>
          <a:ln w="38100">
            <a:solidFill>
              <a:schemeClr val="folHlink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22630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4" grpId="0" animBg="1"/>
      <p:bldP spid="5125" grpId="0" animBg="1"/>
      <p:bldP spid="5126" grpId="0" animBg="1"/>
      <p:bldP spid="5127" grpId="0" animBg="1"/>
      <p:bldP spid="5128" grpId="0" animBg="1"/>
      <p:bldP spid="5129" grpId="0"/>
      <p:bldP spid="5130" grpId="0"/>
      <p:bldP spid="5131" grpId="0" animBg="1"/>
      <p:bldP spid="5132" grpId="0" animBg="1"/>
      <p:bldP spid="5133" grpId="0" animBg="1"/>
      <p:bldP spid="513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304800"/>
            <a:ext cx="8915400" cy="6400800"/>
          </a:xfrm>
        </p:spPr>
        <p:txBody>
          <a:bodyPr/>
          <a:lstStyle/>
          <a:p>
            <a:pPr marL="609600" indent="-609600">
              <a:buFontTx/>
              <a:buAutoNum type="arabicPeriod" startAt="3"/>
            </a:pPr>
            <a:r>
              <a:rPr lang="es-ES_tradnl" altLang="en-US" dirty="0" err="1" smtClean="0"/>
              <a:t>Some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expressions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that</a:t>
            </a:r>
            <a:r>
              <a:rPr lang="es-ES_tradnl" altLang="en-US" dirty="0" smtClean="0"/>
              <a:t> use </a:t>
            </a:r>
            <a:r>
              <a:rPr lang="es-ES_tradnl" altLang="en-US" dirty="0" err="1" smtClean="0"/>
              <a:t>the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infinitive</a:t>
            </a:r>
            <a:r>
              <a:rPr lang="es-ES_tradnl" altLang="en-US" dirty="0" smtClean="0"/>
              <a:t> are:</a:t>
            </a:r>
            <a:endParaRPr lang="es-ES_tradnl" altLang="en-US" dirty="0"/>
          </a:p>
          <a:p>
            <a:pPr marL="609600" indent="-609600">
              <a:buFontTx/>
              <a:buNone/>
            </a:pPr>
            <a:r>
              <a:rPr lang="es-ES_tradnl" altLang="en-US" dirty="0"/>
              <a:t>	</a:t>
            </a:r>
          </a:p>
          <a:p>
            <a:pPr marL="609600" indent="-609600">
              <a:buFontTx/>
              <a:buNone/>
            </a:pPr>
            <a:r>
              <a:rPr lang="es-ES_tradnl" altLang="en-US" dirty="0"/>
              <a:t>	-</a:t>
            </a:r>
            <a:r>
              <a:rPr lang="es-ES_tradnl" altLang="en-US" b="1" dirty="0"/>
              <a:t>Tener que-</a:t>
            </a:r>
            <a:r>
              <a:rPr lang="es-ES_tradnl" altLang="en-US" dirty="0"/>
              <a:t> </a:t>
            </a:r>
            <a:r>
              <a:rPr lang="es-ES_tradnl" altLang="en-US" i="1" dirty="0"/>
              <a:t>to </a:t>
            </a:r>
            <a:r>
              <a:rPr lang="es-ES_tradnl" altLang="en-US" i="1" dirty="0" err="1"/>
              <a:t>have</a:t>
            </a:r>
            <a:r>
              <a:rPr lang="es-ES_tradnl" altLang="en-US" i="1" dirty="0"/>
              <a:t> to</a:t>
            </a:r>
            <a:endParaRPr lang="es-ES_tradnl" altLang="en-US" b="1" dirty="0"/>
          </a:p>
          <a:p>
            <a:pPr marL="609600" indent="-609600">
              <a:buFontTx/>
              <a:buNone/>
            </a:pPr>
            <a:r>
              <a:rPr lang="es-ES_tradnl" altLang="en-US" b="1" dirty="0"/>
              <a:t>	-ir a-</a:t>
            </a:r>
            <a:r>
              <a:rPr lang="es-ES_tradnl" altLang="en-US" i="1" dirty="0"/>
              <a:t> to </a:t>
            </a:r>
            <a:r>
              <a:rPr lang="es-ES_tradnl" altLang="en-US" i="1" dirty="0" err="1"/>
              <a:t>go</a:t>
            </a:r>
            <a:r>
              <a:rPr lang="es-ES_tradnl" altLang="en-US" i="1" dirty="0"/>
              <a:t> to</a:t>
            </a:r>
            <a:endParaRPr lang="es-ES_tradnl" altLang="en-US" b="1" dirty="0"/>
          </a:p>
          <a:p>
            <a:pPr marL="609600" indent="-609600">
              <a:buFontTx/>
              <a:buNone/>
            </a:pPr>
            <a:r>
              <a:rPr lang="es-ES_tradnl" altLang="en-US" b="1" dirty="0"/>
              <a:t>	-acabar de- </a:t>
            </a:r>
            <a:r>
              <a:rPr lang="es-ES_tradnl" altLang="en-US" i="1" dirty="0"/>
              <a:t>to </a:t>
            </a:r>
            <a:r>
              <a:rPr lang="es-ES_tradnl" altLang="en-US" i="1" dirty="0" err="1"/>
              <a:t>have</a:t>
            </a:r>
            <a:r>
              <a:rPr lang="es-ES_tradnl" altLang="en-US" i="1" dirty="0"/>
              <a:t> </a:t>
            </a:r>
            <a:r>
              <a:rPr lang="es-ES_tradnl" altLang="en-US" i="1" dirty="0" err="1"/>
              <a:t>just</a:t>
            </a:r>
            <a:r>
              <a:rPr lang="es-ES_tradnl" altLang="en-US" i="1" dirty="0"/>
              <a:t> (done </a:t>
            </a:r>
            <a:r>
              <a:rPr lang="es-ES_tradnl" altLang="en-US" i="1" dirty="0" err="1"/>
              <a:t>something</a:t>
            </a:r>
            <a:r>
              <a:rPr lang="es-ES_tradnl" altLang="en-US" i="1" dirty="0"/>
              <a:t>)</a:t>
            </a:r>
          </a:p>
          <a:p>
            <a:pPr marL="609600" indent="-609600">
              <a:buFontTx/>
              <a:buNone/>
            </a:pPr>
            <a:endParaRPr lang="es-ES_tradnl" altLang="en-US" b="1" dirty="0"/>
          </a:p>
          <a:p>
            <a:pPr marL="609600" indent="-609600">
              <a:buFontTx/>
              <a:buNone/>
            </a:pPr>
            <a:r>
              <a:rPr lang="es-ES_tradnl" altLang="en-US" i="1" u="sng" dirty="0"/>
              <a:t>Por ejemplo:</a:t>
            </a:r>
          </a:p>
          <a:p>
            <a:pPr marL="609600" indent="-609600">
              <a:buFontTx/>
              <a:buNone/>
            </a:pPr>
            <a:r>
              <a:rPr lang="es-ES_tradnl" altLang="en-US" dirty="0"/>
              <a:t>-</a:t>
            </a:r>
            <a:r>
              <a:rPr lang="es-ES_tradnl" altLang="en-US" b="1" dirty="0">
                <a:solidFill>
                  <a:srgbClr val="0066FF"/>
                </a:solidFill>
              </a:rPr>
              <a:t>Tengo</a:t>
            </a:r>
            <a:r>
              <a:rPr lang="es-ES_tradnl" altLang="en-US" dirty="0"/>
              <a:t> que </a:t>
            </a:r>
            <a:r>
              <a:rPr lang="es-ES_tradnl" altLang="en-US" b="1" dirty="0">
                <a:solidFill>
                  <a:schemeClr val="folHlink"/>
                </a:solidFill>
              </a:rPr>
              <a:t>comer</a:t>
            </a:r>
            <a:r>
              <a:rPr lang="es-ES_tradnl" altLang="en-US" dirty="0"/>
              <a:t> algo. </a:t>
            </a:r>
          </a:p>
          <a:p>
            <a:pPr marL="609600" indent="-609600">
              <a:buFontTx/>
              <a:buNone/>
            </a:pPr>
            <a:r>
              <a:rPr lang="es-ES_tradnl" altLang="en-US" dirty="0"/>
              <a:t>-</a:t>
            </a:r>
            <a:r>
              <a:rPr lang="es-ES_tradnl" altLang="en-US" b="1" dirty="0">
                <a:solidFill>
                  <a:srgbClr val="0066FF"/>
                </a:solidFill>
              </a:rPr>
              <a:t>Voy</a:t>
            </a:r>
            <a:r>
              <a:rPr lang="es-ES_tradnl" altLang="en-US" dirty="0"/>
              <a:t> a </a:t>
            </a:r>
            <a:r>
              <a:rPr lang="es-ES_tradnl" altLang="en-US" b="1" dirty="0">
                <a:solidFill>
                  <a:schemeClr val="folHlink"/>
                </a:solidFill>
              </a:rPr>
              <a:t>ir</a:t>
            </a:r>
            <a:r>
              <a:rPr lang="es-ES_tradnl" altLang="en-US" dirty="0"/>
              <a:t> a la cafetería.</a:t>
            </a:r>
          </a:p>
          <a:p>
            <a:pPr marL="609600" indent="-609600">
              <a:buFontTx/>
              <a:buNone/>
            </a:pPr>
            <a:r>
              <a:rPr lang="es-ES_tradnl" altLang="en-US" dirty="0"/>
              <a:t>-Yo no. </a:t>
            </a:r>
            <a:r>
              <a:rPr lang="es-ES_tradnl" altLang="en-US" b="1" dirty="0">
                <a:solidFill>
                  <a:srgbClr val="0066FF"/>
                </a:solidFill>
              </a:rPr>
              <a:t>Acabo</a:t>
            </a:r>
            <a:r>
              <a:rPr lang="es-ES_tradnl" altLang="en-US" dirty="0"/>
              <a:t> de </a:t>
            </a:r>
            <a:r>
              <a:rPr lang="es-ES_tradnl" altLang="en-US" b="1" dirty="0">
                <a:solidFill>
                  <a:schemeClr val="folHlink"/>
                </a:solidFill>
              </a:rPr>
              <a:t>comer</a:t>
            </a:r>
            <a:r>
              <a:rPr lang="es-ES_tradnl" altLang="en-US" dirty="0"/>
              <a:t> y no </a:t>
            </a:r>
            <a:r>
              <a:rPr lang="es-ES_tradnl" altLang="en-US" b="1" dirty="0">
                <a:solidFill>
                  <a:srgbClr val="0066FF"/>
                </a:solidFill>
              </a:rPr>
              <a:t>tengo</a:t>
            </a:r>
            <a:r>
              <a:rPr lang="es-ES_tradnl" altLang="en-US" dirty="0"/>
              <a:t> hambre.</a:t>
            </a:r>
          </a:p>
        </p:txBody>
      </p:sp>
    </p:spTree>
    <p:extLst>
      <p:ext uri="{BB962C8B-B14F-4D97-AF65-F5344CB8AC3E}">
        <p14:creationId xmlns:p14="http://schemas.microsoft.com/office/powerpoint/2010/main" val="32859202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66800"/>
            <a:ext cx="8229600" cy="1524000"/>
          </a:xfrm>
        </p:spPr>
        <p:txBody>
          <a:bodyPr/>
          <a:lstStyle/>
          <a:p>
            <a:r>
              <a:rPr lang="en-US" dirty="0" smtClean="0"/>
              <a:t>TEXTBOOK</a:t>
            </a:r>
          </a:p>
          <a:p>
            <a:pPr lvl="1"/>
            <a:r>
              <a:rPr lang="en-US" dirty="0" smtClean="0"/>
              <a:t>COPIA y </a:t>
            </a:r>
            <a:r>
              <a:rPr lang="en-US" dirty="0" err="1" smtClean="0"/>
              <a:t>responde</a:t>
            </a:r>
            <a:r>
              <a:rPr lang="en-US" dirty="0" smtClean="0"/>
              <a:t> </a:t>
            </a:r>
            <a:r>
              <a:rPr lang="en-US" u="sng" dirty="0" err="1" smtClean="0"/>
              <a:t>Ejercicio</a:t>
            </a:r>
            <a:r>
              <a:rPr lang="en-US" u="sng" dirty="0" smtClean="0"/>
              <a:t> 11</a:t>
            </a:r>
            <a:r>
              <a:rPr lang="en-US" dirty="0" smtClean="0"/>
              <a:t> p. </a:t>
            </a:r>
            <a:r>
              <a:rPr lang="en-US" smtClean="0"/>
              <a:t>141</a:t>
            </a:r>
            <a:endParaRPr lang="en-US" dirty="0"/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495300" y="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altLang="en-US" dirty="0" err="1">
                <a:solidFill>
                  <a:srgbClr val="FF0000"/>
                </a:solidFill>
              </a:rPr>
              <a:t>Tarea</a:t>
            </a:r>
            <a:r>
              <a:rPr lang="en-US" altLang="en-US" dirty="0">
                <a:solidFill>
                  <a:srgbClr val="FF0000"/>
                </a:solidFill>
              </a:rPr>
              <a:t> # </a:t>
            </a:r>
            <a:r>
              <a:rPr lang="en-US" altLang="en-US" dirty="0" smtClean="0">
                <a:solidFill>
                  <a:srgbClr val="FF0000"/>
                </a:solidFill>
              </a:rPr>
              <a:t>28</a:t>
            </a:r>
            <a:endParaRPr lang="en-US" altLang="en-US" dirty="0">
              <a:solidFill>
                <a:srgbClr val="FF0000"/>
              </a:solidFill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152400" y="22860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r>
              <a:rPr lang="en-US" altLang="en-US" kern="0" dirty="0" smtClean="0"/>
              <a:t>WORKBOOK:</a:t>
            </a:r>
          </a:p>
          <a:p>
            <a:pPr lvl="1"/>
            <a:r>
              <a:rPr lang="en-US" altLang="en-US" kern="0" dirty="0" err="1" smtClean="0"/>
              <a:t>Completa</a:t>
            </a:r>
            <a:r>
              <a:rPr lang="en-US" altLang="en-US" kern="0" dirty="0" smtClean="0"/>
              <a:t> p. 4.14-4.15</a:t>
            </a:r>
          </a:p>
          <a:p>
            <a:r>
              <a:rPr lang="en-US" altLang="en-US" kern="0" dirty="0" smtClean="0"/>
              <a:t>COMPLETA </a:t>
            </a:r>
            <a:r>
              <a:rPr lang="en-US" altLang="en-US" u="sng" kern="0" dirty="0" smtClean="0"/>
              <a:t>Posadas: </a:t>
            </a:r>
            <a:r>
              <a:rPr lang="en-US" altLang="en-US" u="sng" kern="0" dirty="0" err="1" smtClean="0"/>
              <a:t>Navidad</a:t>
            </a:r>
            <a:r>
              <a:rPr lang="en-US" altLang="en-US" u="sng" kern="0" dirty="0" smtClean="0"/>
              <a:t> </a:t>
            </a:r>
            <a:r>
              <a:rPr lang="en-US" altLang="en-US" u="sng" kern="0" dirty="0" err="1" smtClean="0"/>
              <a:t>en</a:t>
            </a:r>
            <a:r>
              <a:rPr lang="en-US" altLang="en-US" u="sng" kern="0" dirty="0" smtClean="0"/>
              <a:t> Mexico</a:t>
            </a:r>
            <a:r>
              <a:rPr lang="en-US" altLang="en-US" kern="0" dirty="0" smtClean="0"/>
              <a:t> Activity packet by TUES. JAN 3</a:t>
            </a:r>
            <a:r>
              <a:rPr lang="en-US" altLang="en-US" kern="0" baseline="30000" dirty="0" smtClean="0"/>
              <a:t>RD</a:t>
            </a:r>
            <a:r>
              <a:rPr lang="en-US" altLang="en-US" kern="0" dirty="0" smtClean="0"/>
              <a:t>! ONLY!</a:t>
            </a:r>
          </a:p>
          <a:p>
            <a:r>
              <a:rPr lang="en-US" altLang="en-US" kern="0" dirty="0" smtClean="0"/>
              <a:t>HOLIDAY TAKE HOME EXAM is DUE on TUESDAY, JANUARY 3</a:t>
            </a:r>
            <a:r>
              <a:rPr lang="en-US" altLang="en-US" kern="0" baseline="30000" dirty="0" smtClean="0"/>
              <a:t>rd</a:t>
            </a:r>
            <a:r>
              <a:rPr lang="en-US" altLang="en-US" kern="0" dirty="0" smtClean="0"/>
              <a:t>! NO LATE WORK WILL BE ACCEPTED!</a:t>
            </a:r>
          </a:p>
          <a:p>
            <a:pPr marL="457200" lvl="1" indent="0">
              <a:buFontTx/>
              <a:buNone/>
            </a:pPr>
            <a:endParaRPr lang="en-US" altLang="en-US" kern="0" dirty="0"/>
          </a:p>
        </p:txBody>
      </p:sp>
    </p:spTree>
    <p:extLst>
      <p:ext uri="{BB962C8B-B14F-4D97-AF65-F5344CB8AC3E}">
        <p14:creationId xmlns:p14="http://schemas.microsoft.com/office/powerpoint/2010/main" val="4279609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/>
          <a:lstStyle/>
          <a:p>
            <a:r>
              <a:rPr lang="en-US" altLang="en-US" sz="3600" dirty="0">
                <a:solidFill>
                  <a:schemeClr val="folHlink"/>
                </a:solidFill>
              </a:rPr>
              <a:t>Me llamo ____________ Clase </a:t>
            </a:r>
            <a:r>
              <a:rPr lang="en-US" altLang="en-US" sz="3600" dirty="0" smtClean="0">
                <a:solidFill>
                  <a:schemeClr val="folHlink"/>
                </a:solidFill>
              </a:rPr>
              <a:t>701</a:t>
            </a:r>
            <a:r>
              <a:rPr lang="en-US" altLang="en-US" sz="3600" dirty="0">
                <a:solidFill>
                  <a:schemeClr val="folHlink"/>
                </a:solidFill>
              </a:rPr>
              <a:t/>
            </a:r>
            <a:br>
              <a:rPr lang="en-US" altLang="en-US" sz="3600" dirty="0">
                <a:solidFill>
                  <a:schemeClr val="folHlink"/>
                </a:solidFill>
              </a:rPr>
            </a:br>
            <a:r>
              <a:rPr lang="en-US" altLang="en-US" sz="3600" dirty="0">
                <a:solidFill>
                  <a:schemeClr val="folHlink"/>
                </a:solidFill>
              </a:rPr>
              <a:t>La fecha es el </a:t>
            </a:r>
            <a:r>
              <a:rPr lang="en-US" altLang="en-US" sz="3600" dirty="0" smtClean="0">
                <a:solidFill>
                  <a:schemeClr val="folHlink"/>
                </a:solidFill>
              </a:rPr>
              <a:t>22 de </a:t>
            </a:r>
            <a:r>
              <a:rPr lang="en-US" altLang="en-US" sz="3600" dirty="0" err="1" smtClean="0">
                <a:solidFill>
                  <a:schemeClr val="folHlink"/>
                </a:solidFill>
              </a:rPr>
              <a:t>diciembre</a:t>
            </a:r>
            <a:r>
              <a:rPr lang="en-US" altLang="en-US" sz="3600" dirty="0" smtClean="0">
                <a:solidFill>
                  <a:schemeClr val="folHlink"/>
                </a:solidFill>
              </a:rPr>
              <a:t> </a:t>
            </a:r>
            <a:r>
              <a:rPr lang="en-US" altLang="en-US" sz="3600" dirty="0">
                <a:solidFill>
                  <a:schemeClr val="folHlink"/>
                </a:solidFill>
              </a:rPr>
              <a:t>del </a:t>
            </a:r>
            <a:r>
              <a:rPr lang="en-US" altLang="en-US" sz="3600" dirty="0" smtClean="0">
                <a:solidFill>
                  <a:schemeClr val="folHlink"/>
                </a:solidFill>
              </a:rPr>
              <a:t>2016</a:t>
            </a:r>
            <a:endParaRPr lang="en-US" altLang="en-US" sz="3600" dirty="0">
              <a:solidFill>
                <a:schemeClr val="folHlink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304800" y="1447800"/>
            <a:ext cx="8763000" cy="510540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s-ES_tradnl" altLang="en-US" sz="3000" dirty="0">
                <a:solidFill>
                  <a:srgbClr val="FF0000"/>
                </a:solidFill>
              </a:rPr>
              <a:t>Propósito C</a:t>
            </a:r>
            <a:r>
              <a:rPr lang="es-ES_tradnl" altLang="en-US" sz="3000" dirty="0" smtClean="0">
                <a:solidFill>
                  <a:srgbClr val="FF0000"/>
                </a:solidFill>
              </a:rPr>
              <a:t>:</a:t>
            </a:r>
            <a:r>
              <a:rPr lang="es-ES_tradnl" altLang="en-US" sz="3000" dirty="0" smtClean="0"/>
              <a:t>¿Cómo celebran la Navidad en </a:t>
            </a:r>
            <a:r>
              <a:rPr lang="es-ES_tradnl" altLang="en-US" sz="3000" dirty="0" err="1" smtClean="0"/>
              <a:t>Mexico</a:t>
            </a:r>
            <a:r>
              <a:rPr lang="es-ES_tradnl" altLang="en-US" sz="3000" dirty="0" smtClean="0"/>
              <a:t>?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 sz="3000" i="1" dirty="0" smtClean="0">
                <a:solidFill>
                  <a:srgbClr val="7030A0"/>
                </a:solidFill>
              </a:rPr>
              <a:t>L.O: to </a:t>
            </a:r>
            <a:r>
              <a:rPr lang="es-ES_tradnl" altLang="en-US" sz="3000" i="1" dirty="0" err="1" smtClean="0">
                <a:solidFill>
                  <a:srgbClr val="7030A0"/>
                </a:solidFill>
              </a:rPr>
              <a:t>learn</a:t>
            </a:r>
            <a:r>
              <a:rPr lang="es-ES_tradnl" altLang="en-US" sz="3000" i="1" dirty="0" smtClean="0">
                <a:solidFill>
                  <a:srgbClr val="7030A0"/>
                </a:solidFill>
              </a:rPr>
              <a:t> </a:t>
            </a:r>
            <a:r>
              <a:rPr lang="es-ES_tradnl" altLang="en-US" sz="3000" i="1" dirty="0" err="1" smtClean="0">
                <a:solidFill>
                  <a:srgbClr val="7030A0"/>
                </a:solidFill>
              </a:rPr>
              <a:t>about</a:t>
            </a:r>
            <a:r>
              <a:rPr lang="es-ES_tradnl" altLang="en-US" sz="3000" i="1" dirty="0" smtClean="0">
                <a:solidFill>
                  <a:srgbClr val="7030A0"/>
                </a:solidFill>
              </a:rPr>
              <a:t> christmas </a:t>
            </a:r>
            <a:r>
              <a:rPr lang="es-ES_tradnl" altLang="en-US" sz="3000" i="1" dirty="0" err="1" smtClean="0">
                <a:solidFill>
                  <a:srgbClr val="7030A0"/>
                </a:solidFill>
              </a:rPr>
              <a:t>traditions</a:t>
            </a:r>
            <a:r>
              <a:rPr lang="es-ES_tradnl" altLang="en-US" sz="3000" i="1" dirty="0" smtClean="0">
                <a:solidFill>
                  <a:srgbClr val="7030A0"/>
                </a:solidFill>
              </a:rPr>
              <a:t> in </a:t>
            </a:r>
            <a:r>
              <a:rPr lang="es-ES_tradnl" altLang="en-US" sz="3000" i="1" dirty="0" err="1" smtClean="0">
                <a:solidFill>
                  <a:srgbClr val="7030A0"/>
                </a:solidFill>
              </a:rPr>
              <a:t>Mexico</a:t>
            </a:r>
            <a:endParaRPr lang="es-ES_tradnl" altLang="en-US" sz="3000" i="1" dirty="0">
              <a:solidFill>
                <a:srgbClr val="7030A0"/>
              </a:solidFill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 sz="3000" dirty="0">
                <a:solidFill>
                  <a:srgbClr val="FF0000"/>
                </a:solidFill>
              </a:rPr>
              <a:t>Actividades:</a:t>
            </a:r>
          </a:p>
          <a:p>
            <a:pPr>
              <a:lnSpc>
                <a:spcPct val="90000"/>
              </a:lnSpc>
            </a:pPr>
            <a:r>
              <a:rPr lang="es-ES_tradnl" altLang="en-US" sz="3000" dirty="0"/>
              <a:t>Mirar el video </a:t>
            </a:r>
            <a:r>
              <a:rPr lang="es-ES_tradnl" altLang="en-US" sz="3000" u="sng" dirty="0" smtClean="0"/>
              <a:t>Las posadas: Christmas in </a:t>
            </a:r>
            <a:r>
              <a:rPr lang="es-ES_tradnl" altLang="en-US" sz="3000" u="sng" dirty="0" err="1" smtClean="0"/>
              <a:t>Mexico</a:t>
            </a:r>
            <a:endParaRPr lang="es-ES_tradnl" altLang="en-US" sz="3000" u="sng" dirty="0"/>
          </a:p>
          <a:p>
            <a:pPr>
              <a:lnSpc>
                <a:spcPct val="90000"/>
              </a:lnSpc>
            </a:pPr>
            <a:r>
              <a:rPr lang="es-ES_tradnl" altLang="en-US" sz="3000" dirty="0"/>
              <a:t>Mientras miras el video, completa el paquete </a:t>
            </a:r>
            <a:r>
              <a:rPr lang="es-ES_tradnl" altLang="en-US" sz="3000" u="sng" dirty="0" smtClean="0"/>
              <a:t>Las posadas: Christmas in </a:t>
            </a:r>
            <a:r>
              <a:rPr lang="es-ES_tradnl" altLang="en-US" sz="3000" u="sng" dirty="0" err="1" smtClean="0"/>
              <a:t>Mexico</a:t>
            </a:r>
            <a:r>
              <a:rPr lang="es-ES_tradnl" altLang="en-US" sz="3000" dirty="0" smtClean="0"/>
              <a:t> </a:t>
            </a:r>
            <a:r>
              <a:rPr lang="es-ES_tradnl" altLang="en-US" sz="3000" dirty="0" err="1" smtClean="0"/>
              <a:t>Activity</a:t>
            </a:r>
            <a:r>
              <a:rPr lang="es-ES_tradnl" altLang="en-US" sz="3000" dirty="0" smtClean="0"/>
              <a:t> </a:t>
            </a:r>
            <a:r>
              <a:rPr lang="es-ES_tradnl" altLang="en-US" sz="3000" dirty="0" err="1" smtClean="0"/>
              <a:t>packets</a:t>
            </a:r>
            <a:endParaRPr lang="es-ES_tradnl" altLang="en-US" sz="3000" u="sng" dirty="0"/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 sz="3000" smtClean="0">
                <a:solidFill>
                  <a:srgbClr val="FF0000"/>
                </a:solidFill>
              </a:rPr>
              <a:t>Tarea </a:t>
            </a:r>
            <a:r>
              <a:rPr lang="es-ES_tradnl" altLang="en-US" sz="3000">
                <a:solidFill>
                  <a:srgbClr val="FF0000"/>
                </a:solidFill>
              </a:rPr>
              <a:t>C</a:t>
            </a:r>
            <a:r>
              <a:rPr lang="es-ES_tradnl" altLang="en-US" sz="3000" smtClean="0">
                <a:solidFill>
                  <a:srgbClr val="FF0000"/>
                </a:solidFill>
              </a:rPr>
              <a:t>:</a:t>
            </a:r>
            <a:endParaRPr lang="es-ES_tradnl" altLang="en-US" sz="3000" dirty="0">
              <a:solidFill>
                <a:srgbClr val="FF0000"/>
              </a:solidFill>
            </a:endParaRPr>
          </a:p>
          <a:p>
            <a:pPr>
              <a:lnSpc>
                <a:spcPct val="90000"/>
              </a:lnSpc>
            </a:pPr>
            <a:r>
              <a:rPr lang="es-ES_tradnl" altLang="en-US" sz="3000" dirty="0" err="1" smtClean="0"/>
              <a:t>Finish</a:t>
            </a:r>
            <a:r>
              <a:rPr lang="es-ES_tradnl" altLang="en-US" sz="3000" dirty="0" smtClean="0"/>
              <a:t> </a:t>
            </a:r>
            <a:r>
              <a:rPr lang="es-ES_tradnl" altLang="en-US" sz="3000" dirty="0" err="1" smtClean="0"/>
              <a:t>the</a:t>
            </a:r>
            <a:r>
              <a:rPr lang="es-ES_tradnl" altLang="en-US" sz="3000" dirty="0" smtClean="0"/>
              <a:t> </a:t>
            </a:r>
            <a:r>
              <a:rPr lang="es-ES_tradnl" altLang="en-US" sz="3000" dirty="0" err="1" smtClean="0"/>
              <a:t>packet</a:t>
            </a:r>
            <a:r>
              <a:rPr lang="es-ES_tradnl" altLang="en-US" sz="3000" dirty="0" smtClean="0"/>
              <a:t>, </a:t>
            </a:r>
            <a:r>
              <a:rPr lang="es-ES_tradnl" altLang="en-US" sz="3000" dirty="0" err="1" smtClean="0"/>
              <a:t>must</a:t>
            </a:r>
            <a:r>
              <a:rPr lang="es-ES_tradnl" altLang="en-US" sz="3000" dirty="0" smtClean="0"/>
              <a:t> be </a:t>
            </a:r>
            <a:r>
              <a:rPr lang="es-ES_tradnl" altLang="en-US" sz="3000" dirty="0" err="1" smtClean="0"/>
              <a:t>given</a:t>
            </a:r>
            <a:r>
              <a:rPr lang="es-ES_tradnl" altLang="en-US" sz="3000" dirty="0" smtClean="0"/>
              <a:t> in to me ANYTIME BY TOMORROW!</a:t>
            </a:r>
            <a:endParaRPr lang="es-ES_tradnl" altLang="en-US" sz="3000" dirty="0"/>
          </a:p>
        </p:txBody>
      </p:sp>
    </p:spTree>
    <p:extLst>
      <p:ext uri="{BB962C8B-B14F-4D97-AF65-F5344CB8AC3E}">
        <p14:creationId xmlns:p14="http://schemas.microsoft.com/office/powerpoint/2010/main" val="29348470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884238"/>
          </a:xfrm>
        </p:spPr>
        <p:txBody>
          <a:bodyPr/>
          <a:lstStyle/>
          <a:p>
            <a:r>
              <a:rPr lang="en-US" altLang="en-US" dirty="0" err="1" smtClean="0">
                <a:solidFill>
                  <a:srgbClr val="FF0000"/>
                </a:solidFill>
              </a:rPr>
              <a:t>Repaso</a:t>
            </a:r>
            <a:r>
              <a:rPr lang="en-US" altLang="en-US" dirty="0" smtClean="0">
                <a:solidFill>
                  <a:srgbClr val="FF0000"/>
                </a:solidFill>
              </a:rPr>
              <a:t> de los </a:t>
            </a:r>
            <a:r>
              <a:rPr lang="en-US" altLang="en-US" dirty="0" err="1" smtClean="0">
                <a:solidFill>
                  <a:srgbClr val="FF0000"/>
                </a:solidFill>
              </a:rPr>
              <a:t>ejercicios</a:t>
            </a:r>
            <a:endParaRPr lang="en-US" altLang="en-US" dirty="0">
              <a:solidFill>
                <a:srgbClr val="FF0000"/>
              </a:solidFill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066800"/>
            <a:ext cx="8686800" cy="57912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s-ES_tradnl" altLang="en-US" sz="2800" u="sng" dirty="0" smtClean="0"/>
              <a:t>Ejercicio 11</a:t>
            </a:r>
            <a:r>
              <a:rPr lang="es-ES_tradnl" altLang="en-US" sz="2800" dirty="0" smtClean="0"/>
              <a:t>; p. </a:t>
            </a:r>
            <a:r>
              <a:rPr lang="es-ES_tradnl" altLang="en-US" sz="2800" smtClean="0"/>
              <a:t>144:</a:t>
            </a:r>
            <a:endParaRPr lang="es-ES_tradnl" altLang="en-US" sz="2800" dirty="0"/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 sz="2800" dirty="0"/>
              <a:t>1. ¿Tienes que estudiar?</a:t>
            </a:r>
          </a:p>
          <a:p>
            <a:pPr>
              <a:lnSpc>
                <a:spcPct val="90000"/>
              </a:lnSpc>
              <a:buFontTx/>
              <a:buNone/>
            </a:pPr>
            <a:endParaRPr lang="es-ES_tradnl" altLang="en-US" sz="2800" dirty="0"/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 sz="2800" dirty="0"/>
              <a:t>2. ¿Tienes que prestar atención cuando la profesora habla?</a:t>
            </a:r>
          </a:p>
          <a:p>
            <a:pPr>
              <a:lnSpc>
                <a:spcPct val="90000"/>
              </a:lnSpc>
              <a:buFontTx/>
              <a:buNone/>
            </a:pPr>
            <a:endParaRPr lang="es-ES_tradnl" altLang="en-US" sz="2800" dirty="0"/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 sz="2800" dirty="0"/>
              <a:t>3. ¿Tienes que leer y escribir mucho en clase?</a:t>
            </a:r>
          </a:p>
          <a:p>
            <a:pPr>
              <a:lnSpc>
                <a:spcPct val="90000"/>
              </a:lnSpc>
              <a:buFontTx/>
              <a:buNone/>
            </a:pPr>
            <a:endParaRPr lang="es-ES_tradnl" altLang="en-US" sz="2800" dirty="0"/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 sz="2800" dirty="0"/>
              <a:t>4. ¿Tienes que llevar uniforme a la escuela?</a:t>
            </a:r>
          </a:p>
          <a:p>
            <a:pPr>
              <a:lnSpc>
                <a:spcPct val="90000"/>
              </a:lnSpc>
              <a:buFontTx/>
              <a:buNone/>
            </a:pPr>
            <a:endParaRPr lang="es-ES_tradnl" altLang="en-US" sz="2800" dirty="0"/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 sz="2800" dirty="0"/>
              <a:t>5. ¿Tienes que recibir notas buenas?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 sz="2800" dirty="0"/>
              <a:t>.</a:t>
            </a:r>
          </a:p>
          <a:p>
            <a:pPr>
              <a:lnSpc>
                <a:spcPct val="90000"/>
              </a:lnSpc>
              <a:buFontTx/>
              <a:buNone/>
            </a:pPr>
            <a:endParaRPr lang="es-ES_tradnl" altLang="en-US" sz="2800" dirty="0"/>
          </a:p>
        </p:txBody>
      </p:sp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685800" y="1995488"/>
            <a:ext cx="3748088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>
                <a:solidFill>
                  <a:srgbClr val="0000FF"/>
                </a:solidFill>
              </a:rPr>
              <a:t>Si, tengo que estudiar.</a:t>
            </a:r>
          </a:p>
        </p:txBody>
      </p:sp>
      <p:sp>
        <p:nvSpPr>
          <p:cNvPr id="7173" name="Text Box 5"/>
          <p:cNvSpPr txBox="1">
            <a:spLocks noChangeArrowheads="1"/>
          </p:cNvSpPr>
          <p:nvPr/>
        </p:nvSpPr>
        <p:spPr bwMode="auto">
          <a:xfrm>
            <a:off x="1600200" y="2895600"/>
            <a:ext cx="6680200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>
                <a:solidFill>
                  <a:srgbClr val="0000FF"/>
                </a:solidFill>
              </a:rPr>
              <a:t>Si, tengo que prestar atención cuando la </a:t>
            </a:r>
          </a:p>
          <a:p>
            <a:r>
              <a:rPr lang="es-ES_tradnl" altLang="en-US" sz="2800">
                <a:solidFill>
                  <a:srgbClr val="0000FF"/>
                </a:solidFill>
              </a:rPr>
              <a:t>profesora habla.</a:t>
            </a:r>
          </a:p>
        </p:txBody>
      </p:sp>
      <p:sp>
        <p:nvSpPr>
          <p:cNvPr id="7174" name="Text Box 6"/>
          <p:cNvSpPr txBox="1">
            <a:spLocks noChangeArrowheads="1"/>
          </p:cNvSpPr>
          <p:nvPr/>
        </p:nvSpPr>
        <p:spPr bwMode="auto">
          <a:xfrm>
            <a:off x="609600" y="4205288"/>
            <a:ext cx="7094538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>
                <a:solidFill>
                  <a:srgbClr val="0000FF"/>
                </a:solidFill>
              </a:rPr>
              <a:t>Si tengo que leer y escribir mucho en clase.</a:t>
            </a:r>
          </a:p>
        </p:txBody>
      </p:sp>
      <p:sp>
        <p:nvSpPr>
          <p:cNvPr id="7175" name="Text Box 7"/>
          <p:cNvSpPr txBox="1">
            <a:spLocks noChangeArrowheads="1"/>
          </p:cNvSpPr>
          <p:nvPr/>
        </p:nvSpPr>
        <p:spPr bwMode="auto">
          <a:xfrm>
            <a:off x="533400" y="5119688"/>
            <a:ext cx="7453313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>
                <a:solidFill>
                  <a:srgbClr val="0000FF"/>
                </a:solidFill>
              </a:rPr>
              <a:t>No, no tengo que llevar uniforme a la escuela.</a:t>
            </a:r>
          </a:p>
        </p:txBody>
      </p:sp>
      <p:sp>
        <p:nvSpPr>
          <p:cNvPr id="7176" name="Text Box 8"/>
          <p:cNvSpPr txBox="1">
            <a:spLocks noChangeArrowheads="1"/>
          </p:cNvSpPr>
          <p:nvPr/>
        </p:nvSpPr>
        <p:spPr bwMode="auto">
          <a:xfrm>
            <a:off x="609600" y="6110288"/>
            <a:ext cx="56896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>
                <a:solidFill>
                  <a:srgbClr val="0000FF"/>
                </a:solidFill>
              </a:rPr>
              <a:t>Si, tengo que recibir notas buenas.</a:t>
            </a:r>
          </a:p>
        </p:txBody>
      </p:sp>
    </p:spTree>
    <p:extLst>
      <p:ext uri="{BB962C8B-B14F-4D97-AF65-F5344CB8AC3E}">
        <p14:creationId xmlns:p14="http://schemas.microsoft.com/office/powerpoint/2010/main" val="38941227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2" grpId="0"/>
      <p:bldP spid="7173" grpId="0"/>
      <p:bldP spid="7174" grpId="0"/>
      <p:bldP spid="7175" grpId="0"/>
      <p:bldP spid="7176" grpId="0"/>
    </p:bld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4219</TotalTime>
  <Words>361</Words>
  <Application>Microsoft Office PowerPoint</Application>
  <PresentationFormat>On-screen Show (4:3)</PresentationFormat>
  <Paragraphs>69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Default Design</vt:lpstr>
      <vt:lpstr>Me llamo __________ Clase 701 La fecha es el 22 de diciembre del 2016</vt:lpstr>
      <vt:lpstr>Expresiones con el infinitivo</vt:lpstr>
      <vt:lpstr>PowerPoint Presentation</vt:lpstr>
      <vt:lpstr>PowerPoint Presentation</vt:lpstr>
      <vt:lpstr>Me llamo ____________ Clase 701 La fecha es el 22 de diciembre del 2016</vt:lpstr>
      <vt:lpstr>Repaso de los ejercicios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 Clase 8IM La fecha es el 22 de marzo del 2011</dc:title>
  <dc:creator>Helen Zumaeta</dc:creator>
  <cp:lastModifiedBy>Helen Zumaeta</cp:lastModifiedBy>
  <cp:revision>39</cp:revision>
  <cp:lastPrinted>2015-12-04T01:22:33Z</cp:lastPrinted>
  <dcterms:created xsi:type="dcterms:W3CDTF">2011-03-22T16:11:21Z</dcterms:created>
  <dcterms:modified xsi:type="dcterms:W3CDTF">2016-12-22T15:21:20Z</dcterms:modified>
</cp:coreProperties>
</file>